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2" r:id="rId2"/>
    <p:sldId id="274" r:id="rId3"/>
    <p:sldId id="293" r:id="rId4"/>
    <p:sldId id="259" r:id="rId5"/>
    <p:sldId id="273" r:id="rId6"/>
    <p:sldId id="276" r:id="rId7"/>
    <p:sldId id="257" r:id="rId8"/>
    <p:sldId id="275" r:id="rId9"/>
    <p:sldId id="258" r:id="rId10"/>
    <p:sldId id="260" r:id="rId11"/>
    <p:sldId id="261" r:id="rId12"/>
    <p:sldId id="262" r:id="rId13"/>
    <p:sldId id="263" r:id="rId14"/>
    <p:sldId id="256" r:id="rId15"/>
    <p:sldId id="264" r:id="rId16"/>
    <p:sldId id="265" r:id="rId17"/>
    <p:sldId id="268" r:id="rId18"/>
    <p:sldId id="266" r:id="rId19"/>
    <p:sldId id="267" r:id="rId20"/>
    <p:sldId id="271" r:id="rId21"/>
    <p:sldId id="278" r:id="rId22"/>
    <p:sldId id="279" r:id="rId23"/>
    <p:sldId id="280" r:id="rId24"/>
    <p:sldId id="281" r:id="rId25"/>
    <p:sldId id="277" r:id="rId26"/>
    <p:sldId id="282" r:id="rId27"/>
    <p:sldId id="283" r:id="rId28"/>
    <p:sldId id="284" r:id="rId29"/>
    <p:sldId id="287" r:id="rId30"/>
    <p:sldId id="285" r:id="rId31"/>
    <p:sldId id="286" r:id="rId32"/>
    <p:sldId id="288" r:id="rId33"/>
    <p:sldId id="289" r:id="rId34"/>
    <p:sldId id="292" r:id="rId35"/>
    <p:sldId id="291" r:id="rId36"/>
    <p:sldId id="290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ronica Ramirez Errazuriz" initials="VRE" lastIdx="1" clrIdx="0">
    <p:extLst>
      <p:ext uri="{19B8F6BF-5375-455C-9EA6-DF929625EA0E}">
        <p15:presenceInfo xmlns:p15="http://schemas.microsoft.com/office/powerpoint/2012/main" userId="S-1-5-21-2133655423-618994249-2368436078-53794" providerId="AD"/>
      </p:ext>
    </p:extLst>
  </p:cmAuthor>
  <p:cmAuthor id="2" name="Veronica Ramirez" initials="VR" lastIdx="1" clrIdx="1">
    <p:extLst>
      <p:ext uri="{19B8F6BF-5375-455C-9EA6-DF929625EA0E}">
        <p15:presenceInfo xmlns:p15="http://schemas.microsoft.com/office/powerpoint/2012/main" userId="b8a423632bd2c44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6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11-10T12:55:37.156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12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7C04FA5E-9397-403D-8733-45505DDB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34FBED1-070B-4748-84E5-C79A2BFD0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6724" y="1685652"/>
            <a:ext cx="5607908" cy="325432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Los </a:t>
            </a:r>
            <a:r>
              <a:rPr lang="en-US" sz="4000" b="1" dirty="0" err="1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astros</a:t>
            </a:r>
            <a:r>
              <a:rPr lang="en-US" sz="4000" b="1" dirty="0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 bajo el </a:t>
            </a:r>
            <a:r>
              <a:rPr lang="en-US" sz="4000" b="1" dirty="0" err="1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escrutinio</a:t>
            </a:r>
            <a:r>
              <a:rPr lang="en-US" sz="4000" b="1" dirty="0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 de la </a:t>
            </a:r>
            <a:r>
              <a:rPr lang="en-US" sz="4000" b="1" dirty="0" err="1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prensa</a:t>
            </a:r>
            <a:r>
              <a:rPr lang="en-US" sz="4000" b="1" dirty="0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chilena</a:t>
            </a:r>
            <a:br>
              <a:rPr lang="en-US" sz="5400" i="1" dirty="0">
                <a:effectLst/>
              </a:rPr>
            </a:br>
            <a:endParaRPr lang="en-US" sz="5400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09E1F823-C239-4ACC-923A-5C958E00E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199584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0817DDF7-06E9-4C7C-84DF-2240A6536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CF024E8-B5DE-4127-B718-901859D786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25964"/>
          <a:stretch/>
        </p:blipFill>
        <p:spPr>
          <a:xfrm>
            <a:off x="1155560" y="1129353"/>
            <a:ext cx="3914583" cy="458223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F4AFE97-FAA9-4AD4-8A6D-4CA9BA4FB846}"/>
              </a:ext>
            </a:extLst>
          </p:cNvPr>
          <p:cNvSpPr txBox="1"/>
          <p:nvPr/>
        </p:nvSpPr>
        <p:spPr>
          <a:xfrm>
            <a:off x="6892614" y="5027068"/>
            <a:ext cx="3880130" cy="1067072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s-CL" sz="1600" dirty="0">
                <a:solidFill>
                  <a:srgbClr val="FFFFFF"/>
                </a:solidFill>
              </a:rPr>
              <a:t>Verónica Ramírez Errázuriz </a:t>
            </a:r>
          </a:p>
          <a:p>
            <a:pPr algn="ctr">
              <a:spcAft>
                <a:spcPts val="600"/>
              </a:spcAft>
            </a:pPr>
            <a:r>
              <a:rPr lang="es-CL" sz="1600" dirty="0">
                <a:solidFill>
                  <a:srgbClr val="FFFFFF"/>
                </a:solidFill>
              </a:rPr>
              <a:t>Universidad Adolfo Ibáñez</a:t>
            </a:r>
          </a:p>
          <a:p>
            <a:pPr algn="ctr">
              <a:spcAft>
                <a:spcPts val="600"/>
              </a:spcAft>
            </a:pPr>
            <a:r>
              <a:rPr lang="es-CL" sz="1600" dirty="0" err="1">
                <a:solidFill>
                  <a:srgbClr val="FFFFFF"/>
                </a:solidFill>
              </a:rPr>
              <a:t>Fondecyt</a:t>
            </a:r>
            <a:r>
              <a:rPr lang="es-CL" sz="1600" dirty="0">
                <a:solidFill>
                  <a:srgbClr val="FFFFFF"/>
                </a:solidFill>
              </a:rPr>
              <a:t> N°3180131</a:t>
            </a:r>
          </a:p>
          <a:p>
            <a:pPr algn="ctr">
              <a:spcAft>
                <a:spcPts val="600"/>
              </a:spcAft>
            </a:pPr>
            <a:endParaRPr lang="es-CL" sz="1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989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rtada revista Zig Zag 1908 | Memoriachilena.cl | Vintage Chile | Flickr">
            <a:extLst>
              <a:ext uri="{FF2B5EF4-FFF2-40B4-BE49-F238E27FC236}">
                <a16:creationId xmlns:a16="http://schemas.microsoft.com/office/drawing/2014/main" id="{D08DF5E2-3C5C-4228-9512-E89D1C16D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318" y="257743"/>
            <a:ext cx="4174020" cy="63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99837C-3567-4536-8031-EB90274D4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208" y="814588"/>
            <a:ext cx="4273103" cy="2157884"/>
          </a:xfrm>
        </p:spPr>
        <p:txBody>
          <a:bodyPr>
            <a:normAutofit/>
          </a:bodyPr>
          <a:lstStyle/>
          <a:p>
            <a:pPr algn="ctr"/>
            <a:r>
              <a:rPr lang="es-CL" dirty="0">
                <a:solidFill>
                  <a:srgbClr val="CC0000"/>
                </a:solidFill>
                <a:latin typeface="Agency FB" panose="020B0503020202020204" pitchFamily="34" charset="0"/>
              </a:rPr>
              <a:t>La prensa moderna </a:t>
            </a:r>
            <a:br>
              <a:rPr lang="es-CL" dirty="0">
                <a:latin typeface="Agency FB" panose="020B0503020202020204" pitchFamily="34" charset="0"/>
              </a:rPr>
            </a:br>
            <a:r>
              <a:rPr lang="es-CL" sz="2700" dirty="0">
                <a:latin typeface="Agency FB" panose="020B0503020202020204" pitchFamily="34" charset="0"/>
              </a:rPr>
              <a:t>(Inicios del siglo XX)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680EE9-C0FD-4DD7-BDD0-8725C43C8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2318197"/>
            <a:ext cx="3855720" cy="412446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000" dirty="0"/>
              <a:t>Modernización de la industria editorial.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000" dirty="0"/>
              <a:t>La prensa como empresa comercial.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000" dirty="0"/>
              <a:t>Uso de la información como mercancía.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000" dirty="0"/>
              <a:t>Profesionalización de los oficios periodísticos.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000" dirty="0"/>
              <a:t>Ampliación de las audiencias.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000" dirty="0"/>
              <a:t>Medio de legitimación pública.</a:t>
            </a:r>
          </a:p>
        </p:txBody>
      </p:sp>
    </p:spTree>
    <p:extLst>
      <p:ext uri="{BB962C8B-B14F-4D97-AF65-F5344CB8AC3E}">
        <p14:creationId xmlns:p14="http://schemas.microsoft.com/office/powerpoint/2010/main" val="442212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16B86A0-3000-499F-A58C-D78ED2B9E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80084" y="1066800"/>
            <a:ext cx="6176776" cy="3581400"/>
          </a:xfrm>
        </p:spPr>
        <p:txBody>
          <a:bodyPr vert="horz" lIns="91440" tIns="45720" rIns="91440" bIns="45720" rtlCol="0">
            <a:noAutofit/>
          </a:bodyPr>
          <a:lstStyle/>
          <a:p>
            <a:pPr marL="384048" indent="-384048">
              <a:lnSpc>
                <a:spcPct val="94000"/>
              </a:lnSpc>
              <a:spcAft>
                <a:spcPts val="200"/>
              </a:spcAft>
            </a:pPr>
            <a:r>
              <a:rPr lang="en-US" sz="2000" dirty="0"/>
              <a:t>ASTRONOMÍA: 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</a:pPr>
            <a:endParaRPr lang="en-US" sz="2000" dirty="0"/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000" dirty="0"/>
              <a:t>El </a:t>
            </a:r>
            <a:r>
              <a:rPr lang="en-US" sz="2000" dirty="0" err="1"/>
              <a:t>progreso</a:t>
            </a:r>
            <a:r>
              <a:rPr lang="en-US" sz="2000" dirty="0"/>
              <a:t> de la </a:t>
            </a:r>
            <a:r>
              <a:rPr lang="en-US" sz="2000" dirty="0" err="1"/>
              <a:t>nación</a:t>
            </a:r>
            <a:r>
              <a:rPr lang="en-US" sz="2000" dirty="0"/>
              <a:t> se </a:t>
            </a:r>
            <a:r>
              <a:rPr lang="en-US" sz="2000" dirty="0" err="1"/>
              <a:t>alcanzaría</a:t>
            </a:r>
            <a:r>
              <a:rPr lang="en-US" sz="2000" dirty="0"/>
              <a:t> </a:t>
            </a:r>
            <a:r>
              <a:rPr lang="en-US" sz="2000" dirty="0" err="1"/>
              <a:t>mediante</a:t>
            </a:r>
            <a:r>
              <a:rPr lang="en-US" sz="2000" dirty="0"/>
              <a:t> el </a:t>
            </a:r>
            <a:r>
              <a:rPr lang="en-US" sz="2000" dirty="0" err="1"/>
              <a:t>desarrollo</a:t>
            </a:r>
            <a:r>
              <a:rPr lang="en-US" sz="2000" dirty="0"/>
              <a:t> </a:t>
            </a:r>
            <a:r>
              <a:rPr lang="en-US" sz="2000" dirty="0" err="1"/>
              <a:t>científico-tecnológico</a:t>
            </a:r>
            <a:r>
              <a:rPr lang="en-US" sz="2000" dirty="0"/>
              <a:t>.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000" dirty="0"/>
              <a:t>Durante el </a:t>
            </a:r>
            <a:r>
              <a:rPr lang="en-US" sz="2000" dirty="0" err="1"/>
              <a:t>gobierno</a:t>
            </a:r>
            <a:r>
              <a:rPr lang="en-US" sz="2000" dirty="0"/>
              <a:t> de Pedro Montt (1906-1910) se </a:t>
            </a:r>
            <a:r>
              <a:rPr lang="en-US" sz="2000" dirty="0" err="1"/>
              <a:t>destinan</a:t>
            </a:r>
            <a:r>
              <a:rPr lang="en-US" sz="2000" dirty="0"/>
              <a:t> </a:t>
            </a:r>
            <a:r>
              <a:rPr lang="en-US" sz="2000" dirty="0" err="1"/>
              <a:t>importantes</a:t>
            </a:r>
            <a:r>
              <a:rPr lang="en-US" sz="2000" dirty="0"/>
              <a:t> </a:t>
            </a:r>
            <a:r>
              <a:rPr lang="en-US" sz="2000" dirty="0" err="1"/>
              <a:t>recursos</a:t>
            </a:r>
            <a:r>
              <a:rPr lang="en-US" sz="2000" dirty="0"/>
              <a:t> para el </a:t>
            </a:r>
            <a:r>
              <a:rPr lang="en-US" sz="2000" dirty="0" err="1"/>
              <a:t>desarrollo</a:t>
            </a:r>
            <a:r>
              <a:rPr lang="en-US" sz="2000" dirty="0"/>
              <a:t> </a:t>
            </a:r>
            <a:r>
              <a:rPr lang="en-US" sz="2000" dirty="0" err="1"/>
              <a:t>científico</a:t>
            </a:r>
            <a:r>
              <a:rPr lang="en-US" sz="2000" dirty="0"/>
              <a:t> (</a:t>
            </a:r>
            <a:r>
              <a:rPr lang="en-US" sz="2000" dirty="0" err="1"/>
              <a:t>Servicio</a:t>
            </a:r>
            <a:r>
              <a:rPr lang="en-US" sz="2000" dirty="0"/>
              <a:t> </a:t>
            </a:r>
            <a:r>
              <a:rPr lang="en-US" sz="2000" dirty="0" err="1"/>
              <a:t>Sismológico</a:t>
            </a:r>
            <a:r>
              <a:rPr lang="en-US" sz="2000" dirty="0"/>
              <a:t> Nacional 1908, Instituto Central </a:t>
            </a:r>
            <a:r>
              <a:rPr lang="en-US" sz="2000" dirty="0" err="1"/>
              <a:t>Meteorológico</a:t>
            </a:r>
            <a:r>
              <a:rPr lang="en-US" sz="2000" dirty="0"/>
              <a:t> y </a:t>
            </a:r>
            <a:r>
              <a:rPr lang="en-US" sz="2000" dirty="0" err="1"/>
              <a:t>Geofísico</a:t>
            </a:r>
            <a:r>
              <a:rPr lang="en-US" sz="2000" dirty="0"/>
              <a:t> 1910).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000" dirty="0" err="1"/>
              <a:t>Traslado</a:t>
            </a:r>
            <a:r>
              <a:rPr lang="en-US" sz="2000" dirty="0"/>
              <a:t> del OAN a Lo Espejo (Proyecto de </a:t>
            </a:r>
            <a:r>
              <a:rPr lang="en-US" sz="2000" dirty="0" err="1"/>
              <a:t>construcción</a:t>
            </a:r>
            <a:r>
              <a:rPr lang="en-US" sz="2000" dirty="0"/>
              <a:t> del </a:t>
            </a:r>
            <a:r>
              <a:rPr lang="en-US" sz="2000" dirty="0" err="1"/>
              <a:t>complejo</a:t>
            </a:r>
            <a:r>
              <a:rPr lang="en-US" sz="2000" dirty="0"/>
              <a:t> </a:t>
            </a:r>
            <a:r>
              <a:rPr lang="en-US" sz="2000" dirty="0" err="1"/>
              <a:t>más</a:t>
            </a:r>
            <a:r>
              <a:rPr lang="en-US" sz="2000" dirty="0"/>
              <a:t> </a:t>
            </a:r>
            <a:r>
              <a:rPr lang="en-US" sz="2000" dirty="0" err="1"/>
              <a:t>moderno</a:t>
            </a:r>
            <a:r>
              <a:rPr lang="en-US" sz="2000" dirty="0"/>
              <a:t> de </a:t>
            </a:r>
            <a:r>
              <a:rPr lang="en-US" sz="2000" dirty="0" err="1"/>
              <a:t>Sudamérica</a:t>
            </a:r>
            <a:r>
              <a:rPr lang="en-US" sz="2000" dirty="0"/>
              <a:t>, </a:t>
            </a:r>
            <a:r>
              <a:rPr lang="en-US" sz="2000" dirty="0" err="1"/>
              <a:t>desde</a:t>
            </a:r>
            <a:r>
              <a:rPr lang="en-US" sz="2000" dirty="0"/>
              <a:t> 1909).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000" dirty="0" err="1"/>
              <a:t>Contratación</a:t>
            </a:r>
            <a:r>
              <a:rPr lang="en-US" sz="2000" dirty="0"/>
              <a:t> de un nuevo director para el OAN (1908).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000" dirty="0"/>
              <a:t>Nueva </a:t>
            </a:r>
            <a:r>
              <a:rPr lang="en-US" sz="2000" dirty="0" err="1"/>
              <a:t>expedición</a:t>
            </a:r>
            <a:r>
              <a:rPr lang="en-US" sz="2000" dirty="0"/>
              <a:t> </a:t>
            </a:r>
            <a:r>
              <a:rPr lang="en-US" sz="2000" dirty="0" err="1"/>
              <a:t>norteamericana</a:t>
            </a:r>
            <a:r>
              <a:rPr lang="en-US" sz="2000" dirty="0"/>
              <a:t>: Fundación del </a:t>
            </a:r>
            <a:r>
              <a:rPr lang="en-US" sz="2000" dirty="0" err="1"/>
              <a:t>Observatorio</a:t>
            </a:r>
            <a:r>
              <a:rPr lang="en-US" sz="2000" dirty="0"/>
              <a:t> del Cerro San Cristóbal (1903).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000" dirty="0" err="1"/>
              <a:t>Terremoto</a:t>
            </a:r>
            <a:r>
              <a:rPr lang="en-US" sz="2000" dirty="0"/>
              <a:t> de Valparaíso 1906.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000" dirty="0"/>
              <a:t>Paso del </a:t>
            </a:r>
            <a:r>
              <a:rPr lang="en-US" sz="2000" dirty="0" err="1"/>
              <a:t>Cometa</a:t>
            </a:r>
            <a:r>
              <a:rPr lang="en-US" sz="2000" dirty="0"/>
              <a:t> Halley 1910.</a:t>
            </a:r>
          </a:p>
        </p:txBody>
      </p:sp>
      <p:pic>
        <p:nvPicPr>
          <p:cNvPr id="9" name="Imagen 8" descr="Imagen que contiene texto, foto, viejo, pantalla&#10;&#10;Descripción generada automáticamente">
            <a:extLst>
              <a:ext uri="{FF2B5EF4-FFF2-40B4-BE49-F238E27FC236}">
                <a16:creationId xmlns:a16="http://schemas.microsoft.com/office/drawing/2014/main" id="{7AB25485-4721-4B75-B68F-2BCDD7746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00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35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Preguntas: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371600" y="1901536"/>
            <a:ext cx="9601200" cy="3581400"/>
          </a:xfrm>
        </p:spPr>
        <p:txBody>
          <a:bodyPr>
            <a:noAutofit/>
          </a:bodyPr>
          <a:lstStyle/>
          <a:p>
            <a:r>
              <a:rPr lang="es-CL" dirty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¿C</a:t>
            </a:r>
            <a:r>
              <a:rPr lang="es-CL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ómo </a:t>
            </a:r>
            <a:r>
              <a:rPr lang="es-CL" dirty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fueron</a:t>
            </a:r>
            <a:r>
              <a:rPr lang="es-CL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comprendidos algunos fenómenos astronómicos y algunas controversias científicas por parte de las audiencias en el contexto señalado? ¿Cuál es el rol que ejercen los públicos de la ciencia?</a:t>
            </a:r>
          </a:p>
          <a:p>
            <a:r>
              <a:rPr lang="es-CL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 </a:t>
            </a:r>
            <a:r>
              <a:rPr lang="es-CL" dirty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¿C</a:t>
            </a:r>
            <a:r>
              <a:rPr lang="es-CL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ómo se ha servido la prensa de la astronomía para sus propios fines?</a:t>
            </a:r>
          </a:p>
          <a:p>
            <a:r>
              <a:rPr lang="es-CL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¿En qué sentido los científicos, en específico, los astrónomos, necesitan de la prensa?</a:t>
            </a:r>
            <a:r>
              <a:rPr lang="es-CL" dirty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 ¿C</a:t>
            </a:r>
            <a:r>
              <a:rPr lang="es-CL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ómo se ha servido la astronomía de la prensa, para sus propios fines? </a:t>
            </a:r>
          </a:p>
          <a:p>
            <a:r>
              <a:rPr lang="es-CL" dirty="0">
                <a:latin typeface="Bookman Old Style" panose="02050604050505020204" pitchFamily="18" charset="0"/>
              </a:rPr>
              <a:t>¿Cómo interactúan la escritura científica y la de otras disciplinas en este marco? (ciencia y literatura/ ciencia y publicidad/ ciencia y política/ etc.)</a:t>
            </a:r>
          </a:p>
        </p:txBody>
      </p:sp>
    </p:spTree>
    <p:extLst>
      <p:ext uri="{BB962C8B-B14F-4D97-AF65-F5344CB8AC3E}">
        <p14:creationId xmlns:p14="http://schemas.microsoft.com/office/powerpoint/2010/main" val="61051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975DA423-1E6A-406A-9B05-E620EFA1F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499007-E3AD-40E8-BD49-A64511AC0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es-CL" sz="2400" dirty="0"/>
              <a:t>Algunos conceptos teóricos:</a:t>
            </a:r>
            <a:br>
              <a:rPr lang="es-CL" sz="2400" dirty="0"/>
            </a:br>
            <a:r>
              <a:rPr lang="es-CL" sz="2400" dirty="0">
                <a:solidFill>
                  <a:srgbClr val="7030A0"/>
                </a:solidFill>
              </a:rPr>
              <a:t>Historia de la ciencia/</a:t>
            </a:r>
            <a:br>
              <a:rPr lang="es-CL" sz="2400" dirty="0">
                <a:solidFill>
                  <a:srgbClr val="7030A0"/>
                </a:solidFill>
              </a:rPr>
            </a:br>
            <a:r>
              <a:rPr lang="es-CL" sz="2400" dirty="0">
                <a:solidFill>
                  <a:srgbClr val="7030A0"/>
                </a:solidFill>
              </a:rPr>
              <a:t>Historia de la comunicación del conocimiento.</a:t>
            </a:r>
          </a:p>
        </p:txBody>
      </p:sp>
      <p:pic>
        <p:nvPicPr>
          <p:cNvPr id="1028" name="Picture 4" descr="Professor James Secord FBA | The British Academy">
            <a:extLst>
              <a:ext uri="{FF2B5EF4-FFF2-40B4-BE49-F238E27FC236}">
                <a16:creationId xmlns:a16="http://schemas.microsoft.com/office/drawing/2014/main" id="{D2000E88-780A-4A11-8A61-210342FBFF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9" r="2" b="9821"/>
          <a:stretch/>
        </p:blipFill>
        <p:spPr bwMode="auto">
          <a:xfrm>
            <a:off x="20" y="-1"/>
            <a:ext cx="4373525" cy="343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ÚBLICOS DE LA CIENCIA, LOS: Expertos y profanos a través de la historia  (Ambos mundos) (Spanish Edition): Nieto-Galan, Agustí: 9788492820498:  Amazon.com: Books">
            <a:extLst>
              <a:ext uri="{FF2B5EF4-FFF2-40B4-BE49-F238E27FC236}">
                <a16:creationId xmlns:a16="http://schemas.microsoft.com/office/drawing/2014/main" id="{864989C5-F357-4283-989D-E52B5AB4D7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1" r="-2" b="4087"/>
          <a:stretch/>
        </p:blipFill>
        <p:spPr bwMode="auto">
          <a:xfrm>
            <a:off x="20" y="3438457"/>
            <a:ext cx="43735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B5408C03-B752-49FB-ABD5-7ED758AE48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9011C7-33A7-4E1B-AEAA-B95B99D96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r>
              <a:rPr lang="es-CL" sz="1700"/>
              <a:t>James </a:t>
            </a:r>
            <a:r>
              <a:rPr lang="es-CL" sz="1700" err="1"/>
              <a:t>Secord</a:t>
            </a:r>
            <a:r>
              <a:rPr lang="es-CL" sz="1700"/>
              <a:t>: “La ciencia es un acto comunicativo </a:t>
            </a:r>
            <a:r>
              <a:rPr lang="es-CL" sz="1700" i="1"/>
              <a:t>per se”/ ‘</a:t>
            </a:r>
            <a:r>
              <a:rPr lang="es-CL" sz="1700" i="1" err="1"/>
              <a:t>Knowledge</a:t>
            </a:r>
            <a:r>
              <a:rPr lang="es-CL" sz="1700" i="1"/>
              <a:t> in </a:t>
            </a:r>
            <a:r>
              <a:rPr lang="es-CL" sz="1700" i="1" err="1"/>
              <a:t>transit</a:t>
            </a:r>
            <a:r>
              <a:rPr lang="es-CL" sz="1700" i="1"/>
              <a:t>’ </a:t>
            </a:r>
            <a:r>
              <a:rPr lang="es-CL" sz="1700"/>
              <a:t>(circulación del saber: cómo este es traducido, interpretado y apropiado).</a:t>
            </a:r>
          </a:p>
          <a:p>
            <a:r>
              <a:rPr lang="es-CL" sz="1700"/>
              <a:t> Agustí Nieto-</a:t>
            </a:r>
            <a:r>
              <a:rPr lang="es-CL" sz="1700" err="1"/>
              <a:t>Galan</a:t>
            </a:r>
            <a:r>
              <a:rPr lang="es-CL" sz="1700"/>
              <a:t>: Los públicos de la ciencia son agentes activos de generación de conocimiento/ Los públicos de la ciencia son amplios, heterogéneos, cambiantes/ Lectores, editores, redactores, traductores, ilustradores, otros científicos, etc.</a:t>
            </a:r>
          </a:p>
          <a:p>
            <a:r>
              <a:rPr lang="es-CL" sz="1700"/>
              <a:t>Los historiadores de la ciencia han considerado desde hace unos años, que la prensa es una fuente idónea para analizar esta relación entre los científicos y sus audiencias (circulación del conocimiento científico).</a:t>
            </a:r>
          </a:p>
          <a:p>
            <a:endParaRPr lang="es-CL" sz="1700"/>
          </a:p>
          <a:p>
            <a:endParaRPr lang="es-CL" sz="170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DE3D93-EAD1-4DEB-B2D6-B9B843DE984E}"/>
              </a:ext>
            </a:extLst>
          </p:cNvPr>
          <p:cNvSpPr txBox="1"/>
          <p:nvPr/>
        </p:nvSpPr>
        <p:spPr>
          <a:xfrm>
            <a:off x="20" y="3094272"/>
            <a:ext cx="4373525" cy="343808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s-CL" sz="1300">
                <a:solidFill>
                  <a:srgbClr val="FFFFFF"/>
                </a:solidFill>
              </a:rPr>
              <a:t>James </a:t>
            </a:r>
            <a:r>
              <a:rPr lang="es-CL" sz="1300" err="1">
                <a:solidFill>
                  <a:srgbClr val="FFFFFF"/>
                </a:solidFill>
              </a:rPr>
              <a:t>Secord</a:t>
            </a:r>
            <a:endParaRPr lang="es-CL" sz="1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393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96282C0-351C-48EE-A89D-D662C5DB2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87D321-2383-471A-8B93-AF048911B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es-CL" dirty="0"/>
              <a:t>Astronomía y prensa en Chile (siglo XIX)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C0CDBD-ED17-415E-AD00-0141B863D7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8" r="11236"/>
          <a:stretch/>
        </p:blipFill>
        <p:spPr bwMode="auto">
          <a:xfrm>
            <a:off x="-1" y="10"/>
            <a:ext cx="437354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1B35EC73-2F87-44A7-B231-91053659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243778-1FEE-482D-AF07-C3FB5917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r>
              <a:rPr lang="es-CL" dirty="0"/>
              <a:t>Andrés Bello: La astronomía como la ciencia de la imaginación (</a:t>
            </a:r>
            <a:r>
              <a:rPr lang="es-CL" i="1" dirty="0"/>
              <a:t>El Araucano</a:t>
            </a:r>
            <a:r>
              <a:rPr lang="es-CL" dirty="0"/>
              <a:t>).</a:t>
            </a:r>
            <a:endParaRPr lang="es-CL" i="1" dirty="0"/>
          </a:p>
          <a:p>
            <a:r>
              <a:rPr lang="es-CL" dirty="0"/>
              <a:t>José Victorino Lastarria: La astronomía social (</a:t>
            </a:r>
            <a:r>
              <a:rPr lang="es-CL" i="1" dirty="0"/>
              <a:t>El Ferrocarril</a:t>
            </a:r>
            <a:r>
              <a:rPr lang="es-CL" dirty="0"/>
              <a:t>).</a:t>
            </a:r>
          </a:p>
          <a:p>
            <a:r>
              <a:rPr lang="es-CL" dirty="0"/>
              <a:t>Benjamín Vicuña Mackenna: El valor del saber popular y de los pueblos originarios (</a:t>
            </a:r>
            <a:r>
              <a:rPr lang="es-CL" i="1" dirty="0"/>
              <a:t>El Mercurio </a:t>
            </a:r>
            <a:r>
              <a:rPr lang="es-CL" dirty="0"/>
              <a:t>de Valparaíso).</a:t>
            </a:r>
          </a:p>
        </p:txBody>
      </p:sp>
    </p:spTree>
    <p:extLst>
      <p:ext uri="{BB962C8B-B14F-4D97-AF65-F5344CB8AC3E}">
        <p14:creationId xmlns:p14="http://schemas.microsoft.com/office/powerpoint/2010/main" val="2239998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90" y="1509552"/>
            <a:ext cx="2713491" cy="388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esultado de imagen para revista zig-za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267" y="1514748"/>
            <a:ext cx="2554060" cy="388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Resultado de imagen para revista corre y vue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513" y="1525543"/>
            <a:ext cx="2680029" cy="388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Carlos Dorlhiac y su ob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728" y="1525543"/>
            <a:ext cx="2511217" cy="389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620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7FC7B2C-5BAC-437C-A8F1-5504FC5DD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756" y="914400"/>
            <a:ext cx="3278594" cy="52589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F650072-A8D9-461B-A8F5-F1F102E4B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724" y="914399"/>
            <a:ext cx="3329063" cy="525895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0DAA931-61DC-4793-838B-DF6A1C59E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1671" y="915110"/>
            <a:ext cx="3697202" cy="525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02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los canales de mar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85" y="696191"/>
            <a:ext cx="6359796" cy="31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1782033" y="254122"/>
            <a:ext cx="537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/>
              <a:t>Los canales de Marte</a:t>
            </a:r>
          </a:p>
        </p:txBody>
      </p:sp>
      <p:sp>
        <p:nvSpPr>
          <p:cNvPr id="4" name="AutoShape 6" descr="Resultado de imagen para teoría de pluralidad de mundos siglo XX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266" y="3549794"/>
            <a:ext cx="3990543" cy="300446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707082" y="5870864"/>
            <a:ext cx="2940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dirty="0"/>
              <a:t>Posible vida en otros planetas</a:t>
            </a:r>
          </a:p>
        </p:txBody>
      </p:sp>
    </p:spTree>
    <p:extLst>
      <p:ext uri="{BB962C8B-B14F-4D97-AF65-F5344CB8AC3E}">
        <p14:creationId xmlns:p14="http://schemas.microsoft.com/office/powerpoint/2010/main" val="552084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3200" dirty="0"/>
              <a:t>La discusión científica sobre la vida extraterrestre a fines del siglo XIX y principios del XX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371600" y="1983598"/>
            <a:ext cx="4443984" cy="823912"/>
          </a:xfrm>
        </p:spPr>
        <p:txBody>
          <a:bodyPr/>
          <a:lstStyle/>
          <a:p>
            <a:r>
              <a:rPr lang="es-CL" sz="2400" dirty="0"/>
              <a:t>Giovanni </a:t>
            </a:r>
            <a:r>
              <a:rPr lang="es-CL" sz="2400" dirty="0" err="1"/>
              <a:t>Schiaparelli</a:t>
            </a:r>
            <a:r>
              <a:rPr lang="es-CL" sz="2400" dirty="0"/>
              <a:t> </a:t>
            </a:r>
            <a:r>
              <a:rPr lang="es-CL" sz="1100" dirty="0"/>
              <a:t>(1835-1910)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s-C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074" name="Picture 2" descr="Resultado de imagen para giovanni schiaparel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227" y="2904116"/>
            <a:ext cx="2649682" cy="370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n para canales de marte de giovanni schiaparel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469" y="2395554"/>
            <a:ext cx="6862032" cy="379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804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989" y="394855"/>
            <a:ext cx="9601200" cy="1485900"/>
          </a:xfrm>
        </p:spPr>
        <p:txBody>
          <a:bodyPr/>
          <a:lstStyle/>
          <a:p>
            <a:pPr algn="ctr"/>
            <a:r>
              <a:rPr lang="es-CL" dirty="0"/>
              <a:t>A favor de la teoría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96746" y="1558634"/>
            <a:ext cx="4447786" cy="3581401"/>
          </a:xfrm>
        </p:spPr>
        <p:txBody>
          <a:bodyPr/>
          <a:lstStyle/>
          <a:p>
            <a:pPr marL="0" indent="0">
              <a:buNone/>
            </a:pPr>
            <a:r>
              <a:rPr lang="es-CL" dirty="0"/>
              <a:t>Percival Lowell (1855-1916)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7320014" y="1558635"/>
            <a:ext cx="4447786" cy="3581401"/>
          </a:xfrm>
        </p:spPr>
        <p:txBody>
          <a:bodyPr/>
          <a:lstStyle/>
          <a:p>
            <a:pPr marL="0" indent="0">
              <a:buNone/>
            </a:pPr>
            <a:r>
              <a:rPr lang="es-CL" dirty="0"/>
              <a:t>Camille </a:t>
            </a:r>
            <a:r>
              <a:rPr lang="es-CL" dirty="0" err="1"/>
              <a:t>Flammarion</a:t>
            </a:r>
            <a:r>
              <a:rPr lang="es-CL" dirty="0"/>
              <a:t> (1842-1925)</a:t>
            </a:r>
          </a:p>
        </p:txBody>
      </p:sp>
      <p:pic>
        <p:nvPicPr>
          <p:cNvPr id="4098" name="Picture 2" descr="Resultado de imagen para percival low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746" y="1991325"/>
            <a:ext cx="3532908" cy="44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n para camille flammar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14" y="1991325"/>
            <a:ext cx="3371854" cy="451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95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/>
              <a:t>Detractores de la teoría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/>
              <a:t>     Edward </a:t>
            </a:r>
            <a:r>
              <a:rPr lang="es-CL" dirty="0" err="1"/>
              <a:t>Maunder</a:t>
            </a:r>
            <a:r>
              <a:rPr lang="es-CL" dirty="0"/>
              <a:t> (inglés)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/>
              <a:t>William W. Campbell (estadounidense)</a:t>
            </a:r>
          </a:p>
        </p:txBody>
      </p:sp>
      <p:pic>
        <p:nvPicPr>
          <p:cNvPr id="5122" name="Picture 2" descr="Resultado de imagen para edward maun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292" y="2890620"/>
            <a:ext cx="2525281" cy="342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ultado de imagen para William Campbell astrónom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441" y="2894085"/>
            <a:ext cx="2611591" cy="335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720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3600" dirty="0"/>
              <a:t>Fin de la controversia de los canales de Marte (1909)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/>
              <a:t>       </a:t>
            </a:r>
            <a:r>
              <a:rPr lang="es-CL" dirty="0" err="1"/>
              <a:t>Eugène</a:t>
            </a:r>
            <a:r>
              <a:rPr lang="es-CL" dirty="0"/>
              <a:t> </a:t>
            </a:r>
            <a:r>
              <a:rPr lang="es-CL" dirty="0" err="1"/>
              <a:t>Antoniadi</a:t>
            </a:r>
            <a:r>
              <a:rPr lang="es-CL" dirty="0"/>
              <a:t> (francés-griego)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/>
              <a:t>          Josep Comas y </a:t>
            </a:r>
            <a:r>
              <a:rPr lang="es-CL" dirty="0" err="1"/>
              <a:t>Solà</a:t>
            </a:r>
            <a:r>
              <a:rPr lang="es-CL" dirty="0"/>
              <a:t> (español)</a:t>
            </a:r>
          </a:p>
        </p:txBody>
      </p:sp>
      <p:pic>
        <p:nvPicPr>
          <p:cNvPr id="6146" name="Picture 2" descr="Resultado de imagen para eugene antoniadi astróno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147" y="2979591"/>
            <a:ext cx="2546061" cy="336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sultado de imagen para Comas y Solà astrónom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815" y="2979590"/>
            <a:ext cx="2410458" cy="336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012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15125" y="-466373"/>
            <a:ext cx="8361229" cy="2098226"/>
          </a:xfrm>
        </p:spPr>
        <p:txBody>
          <a:bodyPr/>
          <a:lstStyle/>
          <a:p>
            <a:r>
              <a:rPr lang="es-CL" sz="3200" dirty="0"/>
              <a:t>¿Estamos solos?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79902" y="1631853"/>
            <a:ext cx="6831673" cy="1086237"/>
          </a:xfrm>
        </p:spPr>
        <p:txBody>
          <a:bodyPr>
            <a:normAutofit/>
          </a:bodyPr>
          <a:lstStyle/>
          <a:p>
            <a:r>
              <a:rPr lang="es-CL" i="1" dirty="0"/>
              <a:t>¿Divulgación científica o representación literaria en magazines chilenos (1905-1915)?</a:t>
            </a:r>
          </a:p>
        </p:txBody>
      </p:sp>
      <p:pic>
        <p:nvPicPr>
          <p:cNvPr id="8" name="Imagen 7" descr="C:\Users\vramirez\Documents\INVESTIGACIÓN\ASTRONOMÍA Y LITERATURA\ARCHIVO\Archivo 5\El llamado de otro mundo (1)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60" t="16343" r="9189" b="15860"/>
          <a:stretch/>
        </p:blipFill>
        <p:spPr bwMode="auto">
          <a:xfrm>
            <a:off x="2892453" y="2626354"/>
            <a:ext cx="1904365" cy="26860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 descr="C:\Users\vramirez\Documents\INVESTIGACIÓN\ASTRONOMÍA Y LITERATURA\ARCHIVO\Archivo 5\El llamado de otro mundo (2)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3" t="11845" r="56038" b="21900"/>
          <a:stretch/>
        </p:blipFill>
        <p:spPr bwMode="auto">
          <a:xfrm>
            <a:off x="5215048" y="2664454"/>
            <a:ext cx="1939148" cy="2647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 descr="C:\Users\vramirez\Documents\INVESTIGACIÓN\ASTRONOMÍA Y LITERATURA\ARCHIVO\Archivo 5\El llamado de otro mundo (4)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04" t="18635" r="6304" b="4632"/>
          <a:stretch/>
        </p:blipFill>
        <p:spPr bwMode="auto">
          <a:xfrm>
            <a:off x="7506084" y="2626355"/>
            <a:ext cx="1876907" cy="26860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8015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353291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es-CL" sz="2400" i="1" dirty="0"/>
              <a:t>Los canales de Marte</a:t>
            </a:r>
            <a:r>
              <a:rPr lang="es-CL" sz="2400" dirty="0"/>
              <a:t>: </a:t>
            </a:r>
            <a:br>
              <a:rPr lang="es-CL" sz="2400" dirty="0"/>
            </a:br>
            <a:r>
              <a:rPr lang="es-CL" sz="2400" dirty="0"/>
              <a:t>Su divulgación y representación literaria en Chile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5559136"/>
            <a:ext cx="9601200" cy="1087582"/>
          </a:xfrm>
        </p:spPr>
        <p:txBody>
          <a:bodyPr/>
          <a:lstStyle/>
          <a:p>
            <a:pPr marL="0" indent="0">
              <a:buNone/>
            </a:pPr>
            <a:r>
              <a:rPr lang="es-MX" dirty="0"/>
              <a:t>“Los canales de Marte y de la Luna”. </a:t>
            </a:r>
            <a:r>
              <a:rPr lang="es-CL" i="1" dirty="0"/>
              <a:t>Revista de Chile</a:t>
            </a:r>
            <a:r>
              <a:rPr lang="es-CL" dirty="0"/>
              <a:t>,</a:t>
            </a:r>
            <a:r>
              <a:rPr lang="es-MX" dirty="0"/>
              <a:t> Volumen I, N°8, Santiago, 1° septiembre 1898, página 255. [Sección: “Notas e informaciones de publicaciones científicas]. 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1" y="1258984"/>
            <a:ext cx="2961406" cy="4202583"/>
          </a:xfrm>
          <a:prstGeom prst="rect">
            <a:avLst/>
          </a:prstGeom>
        </p:spPr>
      </p:pic>
      <p:pic>
        <p:nvPicPr>
          <p:cNvPr id="7170" name="Picture 2" descr="Resultado de imagen para astrónomo cerul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27" y="1347457"/>
            <a:ext cx="2752505" cy="3453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7543799" y="4898169"/>
            <a:ext cx="2582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/>
              <a:t>Vicenzo</a:t>
            </a:r>
            <a:r>
              <a:rPr lang="es-CL" dirty="0"/>
              <a:t> </a:t>
            </a:r>
            <a:r>
              <a:rPr lang="es-CL" dirty="0" err="1"/>
              <a:t>Cerulli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53713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1765" y="5621483"/>
            <a:ext cx="9601200" cy="1485900"/>
          </a:xfrm>
        </p:spPr>
        <p:txBody>
          <a:bodyPr>
            <a:normAutofit/>
          </a:bodyPr>
          <a:lstStyle/>
          <a:p>
            <a:r>
              <a:rPr lang="es-CL" sz="2400" dirty="0"/>
              <a:t>“El llamado de otro mundo” (1907). </a:t>
            </a:r>
            <a:br>
              <a:rPr lang="es-CL" sz="2400" dirty="0"/>
            </a:br>
            <a:r>
              <a:rPr lang="es-CL" sz="2400" i="1" dirty="0"/>
              <a:t>Revista </a:t>
            </a:r>
            <a:r>
              <a:rPr lang="es-CL" sz="2400" i="1" dirty="0" err="1"/>
              <a:t>Zig-Zag</a:t>
            </a:r>
            <a:r>
              <a:rPr lang="es-CL" sz="2400" dirty="0"/>
              <a:t>,</a:t>
            </a:r>
            <a:r>
              <a:rPr lang="es-CL" sz="2400" i="1" dirty="0"/>
              <a:t> </a:t>
            </a:r>
            <a:r>
              <a:rPr lang="es-MX" sz="2400" dirty="0"/>
              <a:t>N°126, Santiago, 21 julio 1907.</a:t>
            </a:r>
            <a:endParaRPr lang="es-CL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46" y="307900"/>
            <a:ext cx="6138323" cy="433846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837" y="1530247"/>
            <a:ext cx="5455228" cy="383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95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79418" y="5332268"/>
            <a:ext cx="9601200" cy="1627909"/>
          </a:xfrm>
        </p:spPr>
        <p:txBody>
          <a:bodyPr/>
          <a:lstStyle/>
          <a:p>
            <a:pPr marL="0" indent="0">
              <a:buNone/>
            </a:pPr>
            <a:r>
              <a:rPr lang="es-MX" dirty="0"/>
              <a:t>“Sobre el planeta Marte”. Revista Sucesos, N°259, Valparaíso, 22 agosto 1907.</a:t>
            </a:r>
            <a:endParaRPr lang="es-CL" dirty="0"/>
          </a:p>
        </p:txBody>
      </p:sp>
      <p:pic>
        <p:nvPicPr>
          <p:cNvPr id="4" name="Imagen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584" y="1168977"/>
            <a:ext cx="4269797" cy="3335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308" y="1168977"/>
            <a:ext cx="3706091" cy="333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78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8082" y="5372100"/>
            <a:ext cx="9601200" cy="1485900"/>
          </a:xfrm>
        </p:spPr>
        <p:txBody>
          <a:bodyPr>
            <a:normAutofit/>
          </a:bodyPr>
          <a:lstStyle/>
          <a:p>
            <a:r>
              <a:rPr lang="es-MX" sz="2800" dirty="0"/>
              <a:t>“Comunicaciones con el planeta Marte”. </a:t>
            </a:r>
            <a:br>
              <a:rPr lang="es-MX" sz="2800" dirty="0"/>
            </a:br>
            <a:r>
              <a:rPr lang="es-CL" sz="2800" i="1" dirty="0"/>
              <a:t>Revista Sucesos</a:t>
            </a:r>
            <a:r>
              <a:rPr lang="es-CL" sz="2800" dirty="0"/>
              <a:t>, </a:t>
            </a:r>
            <a:r>
              <a:rPr lang="es-MX" sz="2800" dirty="0"/>
              <a:t>N°322, 5 noviembre 1908.</a:t>
            </a:r>
            <a:br>
              <a:rPr lang="es-CL" sz="2800" dirty="0"/>
            </a:br>
            <a:endParaRPr lang="es-CL" sz="2800" dirty="0"/>
          </a:p>
        </p:txBody>
      </p:sp>
      <p:pic>
        <p:nvPicPr>
          <p:cNvPr id="4" name="Imagen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11" y="1309904"/>
            <a:ext cx="4187969" cy="3435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02" y="540328"/>
            <a:ext cx="5722971" cy="438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005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5900" y="114825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es-CL" sz="2800" dirty="0"/>
              <a:t>La hipótesis de la vida extraterrestre </a:t>
            </a:r>
            <a:br>
              <a:rPr lang="es-CL" sz="2800" dirty="0"/>
            </a:br>
            <a:r>
              <a:rPr lang="es-CL" sz="2800" dirty="0"/>
              <a:t>después de los canales de Marte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62445" y="4259250"/>
            <a:ext cx="11149446" cy="3581400"/>
          </a:xfrm>
        </p:spPr>
        <p:txBody>
          <a:bodyPr>
            <a:normAutofit/>
          </a:bodyPr>
          <a:lstStyle/>
          <a:p>
            <a:r>
              <a:rPr lang="es-ES_tradnl" sz="1800" dirty="0"/>
              <a:t>“</a:t>
            </a:r>
            <a:r>
              <a:rPr lang="es-ES" sz="1800" dirty="0"/>
              <a:t>Los habitantes de Júpiter. Un mundo de gigantes y vendaval continuo”. (Sucesos, </a:t>
            </a:r>
            <a:r>
              <a:rPr lang="es-MX" sz="1800" dirty="0"/>
              <a:t>N°314, 10 sept. 1908).</a:t>
            </a:r>
            <a:endParaRPr lang="es-ES" sz="1800" dirty="0"/>
          </a:p>
          <a:p>
            <a:r>
              <a:rPr lang="es-ES" sz="1800" dirty="0"/>
              <a:t>“¿Vegetación en los planetas?”. (</a:t>
            </a:r>
            <a:r>
              <a:rPr lang="es-MX" sz="1800" dirty="0"/>
              <a:t>Sucesos, N°619, 6 agosto 1914).</a:t>
            </a:r>
          </a:p>
          <a:p>
            <a:r>
              <a:rPr lang="es-ES" sz="1800" dirty="0"/>
              <a:t>“¿Están habitados los planetas?” (</a:t>
            </a:r>
            <a:r>
              <a:rPr lang="es-ES" sz="1800" dirty="0" err="1"/>
              <a:t>Zig-Zag</a:t>
            </a:r>
            <a:r>
              <a:rPr lang="es-ES" sz="1800" dirty="0"/>
              <a:t>, </a:t>
            </a:r>
            <a:r>
              <a:rPr lang="es-MX" sz="1800" dirty="0"/>
              <a:t>N°515, 2 enero 1915).</a:t>
            </a:r>
          </a:p>
          <a:p>
            <a:r>
              <a:rPr lang="es-ES" sz="1800" dirty="0"/>
              <a:t>“Si viviéramos en Saturno” (</a:t>
            </a:r>
            <a:r>
              <a:rPr lang="es-MX" sz="1800" dirty="0" err="1"/>
              <a:t>Zig-Zag</a:t>
            </a:r>
            <a:r>
              <a:rPr lang="es-MX" sz="1800" dirty="0"/>
              <a:t>, N°529, 10 abril 1915).</a:t>
            </a:r>
            <a:endParaRPr lang="es-CL" sz="1800" dirty="0"/>
          </a:p>
          <a:p>
            <a:r>
              <a:rPr lang="es-ES" sz="1800" dirty="0"/>
              <a:t>“El universo ulterior”. (</a:t>
            </a:r>
            <a:r>
              <a:rPr lang="es-ES" sz="1800" dirty="0" err="1"/>
              <a:t>Zig-Zag</a:t>
            </a:r>
            <a:r>
              <a:rPr lang="es-ES" sz="1800" dirty="0"/>
              <a:t>, </a:t>
            </a:r>
            <a:r>
              <a:rPr lang="es-MX" sz="1800" dirty="0"/>
              <a:t>N°530, 17 abril 1915).</a:t>
            </a:r>
            <a:endParaRPr lang="es-ES" sz="1800" dirty="0"/>
          </a:p>
          <a:p>
            <a:r>
              <a:rPr lang="es-ES" sz="1800" dirty="0"/>
              <a:t>“Paisajes celestes”. (Corre-Vuela, Nº384, 5 de mayo, Año 1915).</a:t>
            </a:r>
          </a:p>
          <a:p>
            <a:pPr marL="0" indent="0">
              <a:buNone/>
            </a:pPr>
            <a:endParaRPr lang="es-CL" sz="1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1136770"/>
            <a:ext cx="3950326" cy="289510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036" y="1026652"/>
            <a:ext cx="2766516" cy="311533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9811552" y="3023755"/>
            <a:ext cx="1984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¿Vegetación en los planetas?</a:t>
            </a:r>
          </a:p>
        </p:txBody>
      </p:sp>
    </p:spTree>
    <p:extLst>
      <p:ext uri="{BB962C8B-B14F-4D97-AF65-F5344CB8AC3E}">
        <p14:creationId xmlns:p14="http://schemas.microsoft.com/office/powerpoint/2010/main" val="3091996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3200" dirty="0"/>
              <a:t>Algunas ideas:</a:t>
            </a:r>
            <a:br>
              <a:rPr lang="es-CL" sz="3200" dirty="0"/>
            </a:br>
            <a:endParaRPr lang="es-CL" sz="2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La controversia alimenta las funciones de informar y entretener propias del modelo de negocio a la que responden los magazines de principios del siglo XX.</a:t>
            </a:r>
          </a:p>
          <a:p>
            <a:r>
              <a:rPr lang="es-CL" dirty="0"/>
              <a:t>La ciencia como un producto comercial.</a:t>
            </a:r>
          </a:p>
          <a:p>
            <a:r>
              <a:rPr lang="es-CL" dirty="0"/>
              <a:t>Legitimación del medio de comunicación. </a:t>
            </a:r>
          </a:p>
          <a:p>
            <a:r>
              <a:rPr lang="es-CL" dirty="0"/>
              <a:t>El conocimiento científico dialoga con otros saberes en estos medios.</a:t>
            </a:r>
          </a:p>
          <a:p>
            <a:r>
              <a:rPr lang="es-CL" dirty="0"/>
              <a:t>Legitimación de los astrónomos.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08262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175A15D-CBE7-4F06-AA0E-DE1D7AEF2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>
                <a:latin typeface="Agency FB" panose="020B0503020202020204" pitchFamily="34" charset="0"/>
              </a:rPr>
              <a:t>El cometa Halley (1910)</a:t>
            </a:r>
          </a:p>
        </p:txBody>
      </p:sp>
      <p:pic>
        <p:nvPicPr>
          <p:cNvPr id="7" name="Marcador de contenido 6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5546E173-F2C0-4FDC-9128-DD239D561E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4663" y="1517417"/>
            <a:ext cx="6643688" cy="5029774"/>
          </a:xfr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19F2D63-37F0-4225-9F52-408B2B54425D}"/>
              </a:ext>
            </a:extLst>
          </p:cNvPr>
          <p:cNvSpPr txBox="1"/>
          <p:nvPr/>
        </p:nvSpPr>
        <p:spPr>
          <a:xfrm>
            <a:off x="9658351" y="6011092"/>
            <a:ext cx="22022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/>
              <a:t>Revista </a:t>
            </a:r>
            <a:r>
              <a:rPr lang="es-CL" sz="1400" i="1" dirty="0" err="1"/>
              <a:t>Zig-Zag</a:t>
            </a:r>
            <a:endParaRPr lang="es-CL" sz="1400" i="1" dirty="0"/>
          </a:p>
          <a:p>
            <a:r>
              <a:rPr lang="es-CL" sz="1400" dirty="0"/>
              <a:t>13 de noviembre, 1909</a:t>
            </a:r>
          </a:p>
          <a:p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1501103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010741-3495-4FC9-A39D-7B52A8523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4400" dirty="0"/>
              <a:t>¿Controversia?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FD9366-DF0E-4892-9A38-A018E0138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37D63DF-8992-45A7-88E1-2CDDB148B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1764406"/>
            <a:ext cx="3855720" cy="4102994"/>
          </a:xfrm>
        </p:spPr>
        <p:txBody>
          <a:bodyPr>
            <a:normAutofit lnSpcReduction="10000"/>
          </a:bodyPr>
          <a:lstStyle/>
          <a:p>
            <a:pPr algn="ctr"/>
            <a:r>
              <a:rPr lang="es-C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través de su estilo divulgativo particular, Flammarion popularizó la eventualidad de que la cola del cometa interaccionara con la atmósfera terrestre ocasionando la muerte de la humanidad debido a sus gases altamente tóxicos</a:t>
            </a:r>
          </a:p>
          <a:p>
            <a:r>
              <a:rPr lang="es-CL" dirty="0">
                <a:latin typeface="Times New Roman" panose="02020603050405020304" pitchFamily="18" charset="0"/>
              </a:rPr>
              <a:t>(</a:t>
            </a:r>
            <a:r>
              <a:rPr lang="es-E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  <a:r>
              <a:rPr lang="es-E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Recontre</a:t>
            </a:r>
            <a:r>
              <a:rPr lang="es-E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probable de la </a:t>
            </a:r>
            <a:r>
              <a:rPr lang="es-E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comète</a:t>
            </a:r>
            <a:r>
              <a:rPr lang="es-E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Halley </a:t>
            </a:r>
            <a:r>
              <a:rPr lang="es-E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avec</a:t>
            </a:r>
            <a:r>
              <a:rPr lang="es-E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 Terre”, </a:t>
            </a:r>
            <a:r>
              <a:rPr lang="es-E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</a:t>
            </a:r>
            <a:r>
              <a:rPr lang="es-E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Bulletin</a:t>
            </a:r>
            <a:r>
              <a:rPr lang="es-E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la </a:t>
            </a:r>
            <a:r>
              <a:rPr lang="es-ES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Societe</a:t>
            </a:r>
            <a:r>
              <a:rPr lang="es-E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Astronomique</a:t>
            </a:r>
            <a:r>
              <a:rPr lang="es-E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France et </a:t>
            </a:r>
            <a:r>
              <a:rPr lang="es-ES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Revue</a:t>
            </a:r>
            <a:r>
              <a:rPr lang="es-E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Mensuelle</a:t>
            </a:r>
            <a:r>
              <a:rPr lang="es-E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d'Astronomie</a:t>
            </a:r>
            <a:r>
              <a:rPr lang="es-E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de </a:t>
            </a:r>
            <a:r>
              <a:rPr lang="es-ES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Meteorologie</a:t>
            </a:r>
            <a:r>
              <a:rPr lang="es-E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et de </a:t>
            </a:r>
            <a:r>
              <a:rPr lang="es-ES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Physique</a:t>
            </a:r>
            <a:r>
              <a:rPr lang="es-E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du </a:t>
            </a:r>
            <a:r>
              <a:rPr lang="es-ES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Globe</a:t>
            </a:r>
            <a:r>
              <a:rPr lang="es-E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vol. 24, París, 1910, pp. 27-31.</a:t>
            </a:r>
            <a:r>
              <a:rPr lang="es-CL" dirty="0">
                <a:latin typeface="Times New Roman" panose="02020603050405020304" pitchFamily="18" charset="0"/>
              </a:rPr>
              <a:t>)</a:t>
            </a:r>
            <a:endParaRPr lang="es-CL" dirty="0"/>
          </a:p>
        </p:txBody>
      </p:sp>
      <p:pic>
        <p:nvPicPr>
          <p:cNvPr id="2050" name="Picture 2" descr="Pánico al Cometa Halley en 1910">
            <a:extLst>
              <a:ext uri="{FF2B5EF4-FFF2-40B4-BE49-F238E27FC236}">
                <a16:creationId xmlns:a16="http://schemas.microsoft.com/office/drawing/2014/main" id="{3ACC711B-8E2C-4A65-82CB-45A4B4B57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982" y="1509653"/>
            <a:ext cx="5918056" cy="394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169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3638F2F-4688-4030-B1CC-80272444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48C811F0-0ED8-4A7B-BFDE-6433C690E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 flipH="1">
            <a:off x="973751" y="303896"/>
            <a:ext cx="1910102" cy="257067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482CCA51-E485-47FF-8621-33BC37386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764" y="1327355"/>
            <a:ext cx="3559425" cy="4482564"/>
          </a:xfrm>
        </p:spPr>
        <p:txBody>
          <a:bodyPr>
            <a:normAutofit/>
          </a:bodyPr>
          <a:lstStyle/>
          <a:p>
            <a:r>
              <a:rPr lang="es-CL" dirty="0">
                <a:latin typeface="Agency FB" panose="020B0503020202020204" pitchFamily="34" charset="0"/>
              </a:rPr>
              <a:t>Peligro: Interacción entre la cola del cometa y la atmósfera.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C19CEE-435E-4643-849E-5194A5743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6453386"/>
            <a:ext cx="12191998" cy="404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70DEE4BD-6840-4928-A197-D423DC108A2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608" y="1327150"/>
            <a:ext cx="4840347" cy="44831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AEB1D64-D382-4EEB-8501-49AA266DBBD3}"/>
              </a:ext>
            </a:extLst>
          </p:cNvPr>
          <p:cNvSpPr txBox="1"/>
          <p:nvPr/>
        </p:nvSpPr>
        <p:spPr>
          <a:xfrm>
            <a:off x="6478073" y="634180"/>
            <a:ext cx="2570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Revista </a:t>
            </a:r>
            <a:r>
              <a:rPr lang="es-CL" dirty="0" err="1"/>
              <a:t>Zig-Zag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39334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812C54-7AEF-4ABB-826E-221F51CB0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FBF8DD-68F3-4B84-A620-B9506A7FA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099" y="157163"/>
            <a:ext cx="7705164" cy="1485900"/>
          </a:xfrm>
        </p:spPr>
        <p:txBody>
          <a:bodyPr>
            <a:normAutofit/>
          </a:bodyPr>
          <a:lstStyle/>
          <a:p>
            <a:r>
              <a:rPr lang="es-CL" dirty="0">
                <a:latin typeface="Agency FB" panose="020B0503020202020204" pitchFamily="34" charset="0"/>
              </a:rPr>
              <a:t>El Halley en diarios y revistas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F40E4-8A76-44CF-91EC-907367352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6"/>
            <a:ext cx="304441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171013-D973-4187-9CF2-EE098EEF8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81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3DD38D-20C0-464A-AB88-99BA6A1FC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797" y="1128713"/>
            <a:ext cx="9042815" cy="3581400"/>
          </a:xfrm>
        </p:spPr>
        <p:txBody>
          <a:bodyPr>
            <a:noAutofit/>
          </a:bodyPr>
          <a:lstStyle/>
          <a:p>
            <a:r>
              <a:rPr lang="es-CL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2 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febrero 1910</a:t>
            </a:r>
            <a:r>
              <a:rPr lang="es-CL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CL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Corre-Vuela</a:t>
            </a:r>
            <a:r>
              <a:rPr lang="es-CL" sz="1800" i="1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“El cometa que se acerca puede chocar con la Tierra. El hecho es muy posible en opinión del eminente astrónomo Camilo Flammarion”.</a:t>
            </a:r>
          </a:p>
          <a:p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17 de marzo 1910/ </a:t>
            </a:r>
            <a:r>
              <a:rPr lang="es-CL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Sucesos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“</a:t>
            </a:r>
            <a:r>
              <a:rPr lang="es-CL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 análisis espectral ha comenzado y no es fácil predecir si el cianógeno que se acaba de descubrir en el núcleo se esparcirá por la cola del cometa”.</a:t>
            </a:r>
          </a:p>
          <a:p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30 de marzo 1910/ </a:t>
            </a:r>
            <a:r>
              <a:rPr lang="es-CL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Corre-Vuela</a:t>
            </a:r>
            <a:r>
              <a:rPr lang="es-CL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es-CL" sz="18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“Después de la muerte de la Tierra”.</a:t>
            </a:r>
          </a:p>
          <a:p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13 de abril 1910/ </a:t>
            </a:r>
            <a:r>
              <a:rPr lang="es-CL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Corre-Vuela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“La Tierra sin atmósfera”.</a:t>
            </a:r>
          </a:p>
          <a:p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 de mayo 1910/ diario</a:t>
            </a:r>
            <a:r>
              <a:rPr lang="es-CL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El Sur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Camille Flammarion estaba dentro de los sabios que daba como posible que se siguieran consecuencias graves para la Tierra debido al choque del cometa.</a:t>
            </a:r>
          </a:p>
          <a:p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12 de mayo 1910/ </a:t>
            </a:r>
            <a:r>
              <a:rPr lang="es-CL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 Mercurio 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Valparaíso,</a:t>
            </a:r>
            <a:r>
              <a:rPr lang="es-CL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noticia de España: “A medio día de hoy se vio un súbito resplandor intenso rojizo que alarmó a la muchedumbre. En seguida se nubló bruscamente oscureciéndose las calles, atribuyéndose estas variaciones a la cercanía del cometa”.</a:t>
            </a:r>
          </a:p>
          <a:p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15 de mayo 1910/ </a:t>
            </a:r>
            <a:r>
              <a:rPr lang="es-CL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 Diario Ilustrado, 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noticia de Italia: “Los campesinos están espantados, esperando sobrevengan grandes calamidades”.</a:t>
            </a:r>
          </a:p>
          <a:p>
            <a:r>
              <a:rPr lang="es-CL" sz="1800" dirty="0">
                <a:latin typeface="Times New Roman" panose="02020603050405020304" pitchFamily="18" charset="0"/>
              </a:rPr>
              <a:t>16 de mayo 1910/ </a:t>
            </a:r>
            <a:r>
              <a:rPr lang="es-CL" sz="1800" i="1" dirty="0">
                <a:latin typeface="Times New Roman" panose="02020603050405020304" pitchFamily="18" charset="0"/>
              </a:rPr>
              <a:t>El Industrial </a:t>
            </a:r>
            <a:r>
              <a:rPr lang="es-CL" sz="1800" dirty="0">
                <a:latin typeface="Times New Roman" panose="02020603050405020304" pitchFamily="18" charset="0"/>
              </a:rPr>
              <a:t>de Antofagasta: A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djudicó ciertos cambios atmosféricos a la cercanía del Halley.</a:t>
            </a:r>
            <a:endParaRPr lang="es-CL" sz="1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21E229A-DBB5-4BD0-99B6-F84A3C87D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8" y="2114549"/>
            <a:ext cx="2706864" cy="461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1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3900" y="217080"/>
            <a:ext cx="3855720" cy="2157884"/>
          </a:xfrm>
        </p:spPr>
        <p:txBody>
          <a:bodyPr/>
          <a:lstStyle/>
          <a:p>
            <a:r>
              <a:rPr lang="es-CL" sz="3600" dirty="0"/>
              <a:t>Revista </a:t>
            </a:r>
            <a:r>
              <a:rPr lang="es-CL" sz="3600" dirty="0" err="1"/>
              <a:t>Zig-Zag</a:t>
            </a:r>
            <a:r>
              <a:rPr lang="es-CL" sz="3600" dirty="0"/>
              <a:t>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56020" y="528810"/>
            <a:ext cx="5212080" cy="600419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L" b="1" dirty="0"/>
              <a:t>¡Ya viene!</a:t>
            </a:r>
          </a:p>
          <a:p>
            <a:pPr marL="0" indent="0" algn="ctr">
              <a:buNone/>
            </a:pPr>
            <a:endParaRPr lang="es-CL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Con la vertiginosa celeridad del rayo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Recorre el infinito,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Y aquí llegará en mayo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El huésped sideral.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(Por cierto que le esperan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Innúmeros desaires,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Ya que por esas fechas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Va a hallarse en Buenos Aires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Todo el mundo oficial).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L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¡Oh, cuco del vacío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Que así nos amenazas;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Gracias a ti ya somos,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Al menos por las trazas,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Modelos de virtud!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Cancelan los tramposos,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Se callan los lateros,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Los vates se ensimisman,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Se ablandan los caseros,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Del septentrión al Sud.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L" dirty="0"/>
          </a:p>
          <a:p>
            <a:pPr marL="0" indent="0" algn="ctr">
              <a:buNone/>
            </a:pPr>
            <a:endParaRPr lang="es-C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23899" y="867118"/>
            <a:ext cx="3855720" cy="358690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800" dirty="0"/>
              <a:t>Poema de Antuco Antúnez (Pedro Gil, 1875-1934).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800" dirty="0"/>
              <a:t>¡Ya viene! (publicado en abril de 1910).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93" y="2660572"/>
            <a:ext cx="4039931" cy="39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1909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F2FAA6C-E10D-42C0-9555-9A3B0B9EF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16685"/>
              </p:ext>
            </p:extLst>
          </p:nvPr>
        </p:nvGraphicFramePr>
        <p:xfrm>
          <a:off x="2478158" y="636103"/>
          <a:ext cx="8481763" cy="5507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6174">
                  <a:extLst>
                    <a:ext uri="{9D8B030D-6E8A-4147-A177-3AD203B41FA5}">
                      <a16:colId xmlns:a16="http://schemas.microsoft.com/office/drawing/2014/main" val="124149035"/>
                    </a:ext>
                  </a:extLst>
                </a:gridCol>
                <a:gridCol w="2041229">
                  <a:extLst>
                    <a:ext uri="{9D8B030D-6E8A-4147-A177-3AD203B41FA5}">
                      <a16:colId xmlns:a16="http://schemas.microsoft.com/office/drawing/2014/main" val="3786631092"/>
                    </a:ext>
                  </a:extLst>
                </a:gridCol>
                <a:gridCol w="1094545">
                  <a:extLst>
                    <a:ext uri="{9D8B030D-6E8A-4147-A177-3AD203B41FA5}">
                      <a16:colId xmlns:a16="http://schemas.microsoft.com/office/drawing/2014/main" val="126124030"/>
                    </a:ext>
                  </a:extLst>
                </a:gridCol>
                <a:gridCol w="1496839">
                  <a:extLst>
                    <a:ext uri="{9D8B030D-6E8A-4147-A177-3AD203B41FA5}">
                      <a16:colId xmlns:a16="http://schemas.microsoft.com/office/drawing/2014/main" val="3360339390"/>
                    </a:ext>
                  </a:extLst>
                </a:gridCol>
                <a:gridCol w="722976">
                  <a:extLst>
                    <a:ext uri="{9D8B030D-6E8A-4147-A177-3AD203B41FA5}">
                      <a16:colId xmlns:a16="http://schemas.microsoft.com/office/drawing/2014/main" val="2482214126"/>
                    </a:ext>
                  </a:extLst>
                </a:gridCol>
              </a:tblGrid>
              <a:tr h="3867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Título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Autor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Género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Medio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Año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5235278"/>
                  </a:ext>
                </a:extLst>
              </a:tr>
              <a:tr h="3867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El fin del mundo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Camille Flammarion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Narrativa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Zig-Zag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1905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4408994"/>
                  </a:ext>
                </a:extLst>
              </a:tr>
              <a:tr h="3867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El llamado de otro mundo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Sin firma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Narrativa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Zig-Zag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1907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1970834"/>
                  </a:ext>
                </a:extLst>
              </a:tr>
              <a:tr h="3867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Los habitantes de Júpiter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Sin firma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Narrativa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Sucesos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1908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9434254"/>
                  </a:ext>
                </a:extLst>
              </a:tr>
              <a:tr h="8200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 dirty="0">
                          <a:effectLst/>
                        </a:rPr>
                        <a:t>Comunicaciones con el planeta Marte</a:t>
                      </a:r>
                      <a:endParaRPr lang="es-C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Sin firma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Narrativa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Sucesos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1908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3601533"/>
                  </a:ext>
                </a:extLst>
              </a:tr>
              <a:tr h="3867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Un viaje a otros mundos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Sin firma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Narrativa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Zig-Zag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1909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5680876"/>
                  </a:ext>
                </a:extLst>
              </a:tr>
              <a:tr h="3867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¡Ya viene!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Antuco Antúnez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Poema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Zig-Zag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1910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8298810"/>
                  </a:ext>
                </a:extLst>
              </a:tr>
              <a:tr h="3867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Luminar del éter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Juan Ramón Molina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Poema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Zig-Zag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1910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9930463"/>
                  </a:ext>
                </a:extLst>
              </a:tr>
              <a:tr h="3867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Carta del Cometa Halley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J. M. R.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Poema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Sucesos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1910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6689093"/>
                  </a:ext>
                </a:extLst>
              </a:tr>
              <a:tr h="3867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Esperando el Cometa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Misael Guerra P.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Narrativa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Diario Ilustrado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1910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6920550"/>
                  </a:ext>
                </a:extLst>
              </a:tr>
              <a:tr h="3867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De otros días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Nataniel Ogalde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Poema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Corre-Vuela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1910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4541627"/>
                  </a:ext>
                </a:extLst>
              </a:tr>
              <a:tr h="8200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Diana y Eros: Un cuento astronómico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Amado Nervo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Narrativa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>
                          <a:effectLst/>
                        </a:rPr>
                        <a:t>Sucesos</a:t>
                      </a:r>
                      <a:endParaRPr lang="es-C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CL" sz="1000" dirty="0">
                          <a:effectLst/>
                        </a:rPr>
                        <a:t>1911</a:t>
                      </a:r>
                      <a:endParaRPr lang="es-C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7705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1068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96282C0-351C-48EE-A89D-D662C5DB2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7FA6B1-3E78-4EB3-A1B3-B199E0E28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es-CL" dirty="0">
                <a:latin typeface="Agency FB" panose="020B0503020202020204" pitchFamily="34" charset="0"/>
              </a:rPr>
              <a:t>Publicidad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10FF83E-8DC5-4B22-84D0-16BAAD69EA4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" r="7292"/>
          <a:stretch/>
        </p:blipFill>
        <p:spPr bwMode="auto">
          <a:xfrm>
            <a:off x="-1" y="10"/>
            <a:ext cx="4373546" cy="6857990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B35EC73-2F87-44A7-B231-91053659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264094-1566-40FF-B41D-B81486291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endParaRPr lang="es-CL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21DD497-47D6-4673-820D-A327D57212E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090" y="1609724"/>
            <a:ext cx="3029189" cy="4862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6935EEB-3962-4683-8F00-4FE475F6DC08}"/>
              </a:ext>
            </a:extLst>
          </p:cNvPr>
          <p:cNvPicPr/>
          <p:nvPr/>
        </p:nvPicPr>
        <p:blipFill rotWithShape="1">
          <a:blip r:embed="rId4"/>
          <a:srcRect l="14542" t="19035" r="48699" b="6232"/>
          <a:stretch/>
        </p:blipFill>
        <p:spPr bwMode="auto">
          <a:xfrm>
            <a:off x="4872224" y="1609724"/>
            <a:ext cx="3570307" cy="48625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296540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5F596B-61DC-41C4-82BC-6C06092EB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Caricaturas políticas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58AF7B-3C98-46A9-933B-14BE9EB45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F2FB54-F31F-4A8F-970D-DB1AFDDE88F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6" y="1659733"/>
            <a:ext cx="3338513" cy="488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F321E11-E9F0-42DA-A489-F227431EC1D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1659733"/>
            <a:ext cx="3338513" cy="488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074CE8C-F092-457D-A0FE-B9210BCC289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190" y="1659733"/>
            <a:ext cx="3338513" cy="48815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3019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3A4A247B-50FF-4996-8393-ECA06F20B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707" y="0"/>
            <a:ext cx="9461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59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A418C-C992-438D-B147-D20A4DF8B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87" y="621405"/>
            <a:ext cx="3853238" cy="1485900"/>
          </a:xfrm>
        </p:spPr>
        <p:txBody>
          <a:bodyPr>
            <a:normAutofit fontScale="90000"/>
          </a:bodyPr>
          <a:lstStyle/>
          <a:p>
            <a:r>
              <a:rPr lang="es-CL" sz="3400" dirty="0">
                <a:latin typeface="Agency FB" panose="020B0503020202020204" pitchFamily="34" charset="0"/>
              </a:rPr>
              <a:t>Estrategias de legitimación:</a:t>
            </a:r>
            <a:br>
              <a:rPr lang="es-CL" sz="3400" dirty="0">
                <a:latin typeface="Agency FB" panose="020B0503020202020204" pitchFamily="34" charset="0"/>
              </a:rPr>
            </a:br>
            <a:r>
              <a:rPr lang="es-CL" sz="3400" dirty="0">
                <a:latin typeface="Agency FB" panose="020B0503020202020204" pitchFamily="34" charset="0"/>
              </a:rPr>
              <a:t>Friedrich </a:t>
            </a:r>
            <a:r>
              <a:rPr lang="es-CL" sz="3400" dirty="0" err="1">
                <a:latin typeface="Agency FB" panose="020B0503020202020204" pitchFamily="34" charset="0"/>
              </a:rPr>
              <a:t>Ristenpart</a:t>
            </a:r>
            <a:r>
              <a:rPr lang="es-CL" sz="3400" dirty="0">
                <a:latin typeface="Agency FB" panose="020B0503020202020204" pitchFamily="34" charset="0"/>
              </a:rPr>
              <a:t> y el OAN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C9E7FA-3295-45ED-8253-D23F9E44E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3C91E495-181B-4C5C-A070-C9A8744712AC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0587" y="531254"/>
            <a:ext cx="7094313" cy="5705341"/>
          </a:xfrm>
          <a:prstGeom prst="rect">
            <a:avLst/>
          </a:prstGeom>
          <a:noFill/>
        </p:spPr>
      </p:pic>
      <p:pic>
        <p:nvPicPr>
          <p:cNvPr id="4098" name="Picture 2" descr="UNIVERSIDAD DE CHILE Curso EH 28B Facultad de Ciencias Físicas y  Matemáticas Prof. José Maza Sancho Departamento de">
            <a:extLst>
              <a:ext uri="{FF2B5EF4-FFF2-40B4-BE49-F238E27FC236}">
                <a16:creationId xmlns:a16="http://schemas.microsoft.com/office/drawing/2014/main" id="{C7383AE0-4831-4407-BC6E-7F6B40B569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493" y="1869745"/>
            <a:ext cx="2943225" cy="43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734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77A6167-FCC5-49E8-B280-CECAF151E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F84046EA-4273-437E-9DE5-5AEE713C3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FFA753-0FA9-486A-A546-5F8B3A6FC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522" y="1480930"/>
            <a:ext cx="530113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C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“Todas las profecías de Flammarion hechas en febrero y marzo son solo vagas fantasías (…). Los cálculos de mis observaciones (…) fueron anteayer comunicadas por nosotros por cablegrama a los demás observatorios del mundo. Con esto puede ahora calcularse cuándo el cometa pasará por su nodo descendente. (…). La Tierra, sin embargo, habrá pasado ya una hora y 25 minutos antes, por esta línea de nodos, y por consiguiente, no encontraría la cola del cometa” (49).</a:t>
            </a:r>
            <a:endParaRPr lang="en-US" sz="2000" cap="al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DEC2EA-3E5C-470C-A433-ADA23A6C6C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63" r="32005" b="2"/>
          <a:stretch/>
        </p:blipFill>
        <p:spPr>
          <a:xfrm>
            <a:off x="7225748" y="10"/>
            <a:ext cx="4966252" cy="68579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29AE9E9-B604-42A2-BEBA-28306C8BF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3254" y="0"/>
            <a:ext cx="495874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198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C47D4F4-0CFE-4B87-8C7E-3681081D3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8B556C4-7E49-4C36-845D-FC58F5073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BAE6362A-87DC-4313-9134-0E91BD3FDF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455" r="3" b="3"/>
          <a:stretch/>
        </p:blipFill>
        <p:spPr>
          <a:xfrm>
            <a:off x="-1" y="10"/>
            <a:ext cx="6099048" cy="6857990"/>
          </a:xfrm>
          <a:prstGeom prst="rect">
            <a:avLst/>
          </a:prstGeom>
        </p:spPr>
      </p:pic>
      <p:pic>
        <p:nvPicPr>
          <p:cNvPr id="9" name="Imagen 8" descr="Imagen que contiene texto, foto, viejo, pantalla&#10;&#10;Descripción generada automáticamente">
            <a:extLst>
              <a:ext uri="{FF2B5EF4-FFF2-40B4-BE49-F238E27FC236}">
                <a16:creationId xmlns:a16="http://schemas.microsoft.com/office/drawing/2014/main" id="{B0CAFA79-BC7D-4DA6-926C-DF3D314378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r="1878"/>
          <a:stretch/>
        </p:blipFill>
        <p:spPr>
          <a:xfrm>
            <a:off x="6102096" y="10"/>
            <a:ext cx="6089904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546F8A-B66A-4869-9CFF-6FAB3B02E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1403797"/>
            <a:ext cx="9601200" cy="4463603"/>
          </a:xfrm>
        </p:spPr>
        <p:txBody>
          <a:bodyPr vert="horz" lIns="91440" tIns="45720" rIns="91440" bIns="45720" rtlCol="0">
            <a:normAutofit/>
          </a:bodyPr>
          <a:lstStyle/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None/>
            </a:pPr>
            <a:endParaRPr lang="es-CL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84048" indent="-384048" algn="ctr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Prepara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una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conferencia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proyecciones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luminosas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el gran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salón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central de la Universidad, para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cuenta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apariciones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ofrecerá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entonces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cometa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(…); y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principalmente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destruirá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los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muy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visibles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temores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propagados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por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algunos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astrónomos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poco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concienzudos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ignorantes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extranjero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b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(14 de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abril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Diario</a:t>
            </a:r>
            <a:r>
              <a:rPr lang="en-US" sz="1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Ilustrado</a:t>
            </a:r>
            <a:r>
              <a:rPr lang="en-US" sz="1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s-CL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None/>
            </a:pPr>
            <a:endParaRPr lang="es-CL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None/>
            </a:pPr>
            <a:endParaRPr lang="es-CL" sz="1800" dirty="0">
              <a:latin typeface="Times New Roman" panose="02020603050405020304" pitchFamily="18" charset="0"/>
            </a:endParaRPr>
          </a:p>
          <a:p>
            <a:pPr marL="384048" indent="-384048" algn="ctr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None/>
            </a:pP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“Se destacan las habilidades comunicativas del astrónomo y la gran concurrencia que tuvo su conferencia en la Universidad de Chile” (26 de abri</a:t>
            </a:r>
            <a:r>
              <a:rPr lang="es-CL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l, </a:t>
            </a:r>
            <a:r>
              <a:rPr lang="es-CL" sz="1800" i="1" dirty="0">
                <a:latin typeface="Times New Roman" panose="02020603050405020304" pitchFamily="18" charset="0"/>
                <a:ea typeface="Calibri" panose="020F0502020204030204" pitchFamily="34" charset="0"/>
              </a:rPr>
              <a:t>El Mercurio </a:t>
            </a:r>
            <a:r>
              <a:rPr lang="es-CL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de Valparaíso)</a:t>
            </a:r>
          </a:p>
          <a:p>
            <a:pPr marL="384048" indent="-384048" algn="ctr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None/>
            </a:pPr>
            <a:endParaRPr lang="es-CL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None/>
            </a:pPr>
            <a:endParaRPr lang="es-CL" sz="1800" dirty="0">
              <a:latin typeface="Times New Roman" panose="02020603050405020304" pitchFamily="18" charset="0"/>
            </a:endParaRPr>
          </a:p>
          <a:p>
            <a:pPr marL="384048" indent="-384048" algn="ctr">
              <a:lnSpc>
                <a:spcPct val="94000"/>
              </a:lnSpc>
              <a:spcAft>
                <a:spcPts val="200"/>
              </a:spcAft>
            </a:pPr>
            <a:r>
              <a:rPr lang="es-CL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“Su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próxima presentación se realizaría el viernes 6 de mayo en el Círculo Naval dedicada a los oficiales de la Armada y al público general de la zona” (2 de mayo, </a:t>
            </a:r>
            <a:r>
              <a:rPr lang="es-CL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 Sur</a:t>
            </a:r>
            <a:r>
              <a:rPr lang="es-C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1403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CF149C3-E4A6-43E8-809C-26C3EAD8A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C0A162-6354-4C2A-94DE-5E6F0C08C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9" y="643466"/>
            <a:ext cx="4654291" cy="3928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exterior, texto, foto, esquiando&#10;&#10;Descripción generada automáticamente">
            <a:extLst>
              <a:ext uri="{FF2B5EF4-FFF2-40B4-BE49-F238E27FC236}">
                <a16:creationId xmlns:a16="http://schemas.microsoft.com/office/drawing/2014/main" id="{A5F61DA4-0D61-4C57-9C74-E3B92AD2B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091" y="1496344"/>
            <a:ext cx="3045119" cy="2306677"/>
          </a:xfrm>
          <a:prstGeom prst="rect">
            <a:avLst/>
          </a:prstGeom>
        </p:spPr>
      </p:pic>
      <p:sp>
        <p:nvSpPr>
          <p:cNvPr id="16" name="Freeform 6">
            <a:extLst>
              <a:ext uri="{FF2B5EF4-FFF2-40B4-BE49-F238E27FC236}">
                <a16:creationId xmlns:a16="http://schemas.microsoft.com/office/drawing/2014/main" id="{673579CE-7415-4C2A-B6EB-8F95E933E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0800000">
            <a:off x="4405944" y="1398101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23D7BD-C07A-4E13-B6D4-6BDDC6C9D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5" y="1642533"/>
            <a:ext cx="6894239" cy="4596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8538891-5FC2-4AE9-B1EC-112904130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028" y="2565801"/>
            <a:ext cx="6250773" cy="275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659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exto, alimentos&#10;&#10;Descripción generada automáticamente">
            <a:extLst>
              <a:ext uri="{FF2B5EF4-FFF2-40B4-BE49-F238E27FC236}">
                <a16:creationId xmlns:a16="http://schemas.microsoft.com/office/drawing/2014/main" id="{44486972-7736-4B23-805D-7EBE33CBE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700" y="393700"/>
            <a:ext cx="3784600" cy="60706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79800EC-C476-4764-9ACE-8B29650DBF13}"/>
              </a:ext>
            </a:extLst>
          </p:cNvPr>
          <p:cNvSpPr txBox="1"/>
          <p:nvPr/>
        </p:nvSpPr>
        <p:spPr>
          <a:xfrm>
            <a:off x="8159750" y="5817969"/>
            <a:ext cx="3243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err="1"/>
              <a:t>Zig-Zag</a:t>
            </a:r>
            <a:r>
              <a:rPr lang="es-CL" dirty="0"/>
              <a:t>, 14 de septiembre 1912.</a:t>
            </a:r>
          </a:p>
        </p:txBody>
      </p:sp>
    </p:spTree>
    <p:extLst>
      <p:ext uri="{BB962C8B-B14F-4D97-AF65-F5344CB8AC3E}">
        <p14:creationId xmlns:p14="http://schemas.microsoft.com/office/powerpoint/2010/main" val="16868540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FDBC02-48C1-48B7-BF61-2D10CC72F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62AAD0-42E1-4737-9C88-868AC0C1D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A582B3-A3B3-49D5-BBF0-98FEA4C2F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143F64-D44C-4123-A2E1-FEC1C3F30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DB13B9-D0D4-4393-AFAB-2B39448B2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3831DD-9AF1-442E-A64A-88462714C5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27" r="1" b="28629"/>
          <a:stretch/>
        </p:blipFill>
        <p:spPr>
          <a:xfrm>
            <a:off x="160867" y="160867"/>
            <a:ext cx="11870265" cy="653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500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34FBED1-070B-4748-84E5-C79A2BFD0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8503" y="1492468"/>
            <a:ext cx="5607908" cy="325432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Los </a:t>
            </a:r>
            <a:r>
              <a:rPr lang="en-US" sz="4000" b="1" dirty="0" err="1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astros</a:t>
            </a:r>
            <a:r>
              <a:rPr lang="en-US" sz="4000" b="1" dirty="0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 bajo el </a:t>
            </a:r>
            <a:r>
              <a:rPr lang="en-US" sz="4000" b="1" dirty="0" err="1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escrutinio</a:t>
            </a:r>
            <a:r>
              <a:rPr lang="en-US" sz="4000" b="1" dirty="0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 de la </a:t>
            </a:r>
            <a:r>
              <a:rPr lang="en-US" sz="4000" b="1" dirty="0" err="1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prensa</a:t>
            </a:r>
            <a:r>
              <a:rPr lang="en-US" sz="4000" b="1" dirty="0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effectLst/>
                <a:latin typeface="Algerian" panose="04020705040A02060702" pitchFamily="82" charset="0"/>
              </a:rPr>
              <a:t>chilena</a:t>
            </a:r>
            <a:br>
              <a:rPr lang="en-US" sz="5400" i="1" dirty="0">
                <a:effectLst/>
              </a:rPr>
            </a:br>
            <a:endParaRPr lang="en-US" sz="54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CF024E8-B5DE-4127-B718-901859D786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25964"/>
          <a:stretch/>
        </p:blipFill>
        <p:spPr>
          <a:xfrm>
            <a:off x="1155560" y="1129353"/>
            <a:ext cx="3914583" cy="458223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F4AFE97-FAA9-4AD4-8A6D-4CA9BA4FB846}"/>
              </a:ext>
            </a:extLst>
          </p:cNvPr>
          <p:cNvSpPr txBox="1"/>
          <p:nvPr/>
        </p:nvSpPr>
        <p:spPr>
          <a:xfrm>
            <a:off x="6840613" y="4406437"/>
            <a:ext cx="3880130" cy="1067072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s-CL" sz="1600" dirty="0">
                <a:solidFill>
                  <a:srgbClr val="FFFFFF"/>
                </a:solidFill>
              </a:rPr>
              <a:t>Verónica Ramírez Errázuriz </a:t>
            </a:r>
          </a:p>
          <a:p>
            <a:pPr algn="ctr">
              <a:spcAft>
                <a:spcPts val="600"/>
              </a:spcAft>
            </a:pPr>
            <a:r>
              <a:rPr lang="es-CL" sz="1600" dirty="0">
                <a:solidFill>
                  <a:srgbClr val="FFFFFF"/>
                </a:solidFill>
              </a:rPr>
              <a:t>Universidad Adolfo Ibáñez</a:t>
            </a:r>
          </a:p>
          <a:p>
            <a:pPr algn="ctr">
              <a:spcAft>
                <a:spcPts val="600"/>
              </a:spcAft>
            </a:pPr>
            <a:r>
              <a:rPr lang="es-CL" sz="1600" dirty="0" err="1">
                <a:solidFill>
                  <a:srgbClr val="FFFFFF"/>
                </a:solidFill>
              </a:rPr>
              <a:t>Fondecyt</a:t>
            </a:r>
            <a:r>
              <a:rPr lang="es-CL" sz="1600" dirty="0">
                <a:solidFill>
                  <a:srgbClr val="FFFFFF"/>
                </a:solidFill>
              </a:rPr>
              <a:t> N°3180131</a:t>
            </a:r>
          </a:p>
          <a:p>
            <a:pPr algn="ctr">
              <a:spcAft>
                <a:spcPts val="600"/>
              </a:spcAft>
            </a:pPr>
            <a:endParaRPr lang="es-CL" sz="1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36531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1714</Words>
  <Application>Microsoft Office PowerPoint</Application>
  <PresentationFormat>Panorámica</PresentationFormat>
  <Paragraphs>188</Paragraphs>
  <Slides>36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4" baseType="lpstr">
      <vt:lpstr>Agency FB</vt:lpstr>
      <vt:lpstr>Algerian</vt:lpstr>
      <vt:lpstr>Arial</vt:lpstr>
      <vt:lpstr>Bookman Old Style</vt:lpstr>
      <vt:lpstr>Calibri</vt:lpstr>
      <vt:lpstr>Franklin Gothic Book</vt:lpstr>
      <vt:lpstr>Times New Roman</vt:lpstr>
      <vt:lpstr>Crop</vt:lpstr>
      <vt:lpstr>Los astros bajo el escrutinio de la prensa chilena </vt:lpstr>
      <vt:lpstr>La prensa moderna  (Inicios del siglo XX)</vt:lpstr>
      <vt:lpstr>Presentación de PowerPoint</vt:lpstr>
      <vt:lpstr>Preguntas:</vt:lpstr>
      <vt:lpstr>Algunos conceptos teóricos: Historia de la ciencia/ Historia de la comunicación del conocimiento.</vt:lpstr>
      <vt:lpstr>Astronomía y prensa en Chile (siglo XIX)</vt:lpstr>
      <vt:lpstr>Presentación de PowerPoint</vt:lpstr>
      <vt:lpstr>Presentación de PowerPoint</vt:lpstr>
      <vt:lpstr>Presentación de PowerPoint</vt:lpstr>
      <vt:lpstr>La discusión científica sobre la vida extraterrestre a fines del siglo XIX y principios del XX</vt:lpstr>
      <vt:lpstr>A favor de la teoría</vt:lpstr>
      <vt:lpstr>Detractores de la teoría</vt:lpstr>
      <vt:lpstr>Fin de la controversia de los canales de Marte (1909)</vt:lpstr>
      <vt:lpstr>¿Estamos solos?</vt:lpstr>
      <vt:lpstr>Los canales de Marte:  Su divulgación y representación literaria en Chile</vt:lpstr>
      <vt:lpstr>“El llamado de otro mundo” (1907).  Revista Zig-Zag, N°126, Santiago, 21 julio 1907.</vt:lpstr>
      <vt:lpstr>Presentación de PowerPoint</vt:lpstr>
      <vt:lpstr>“Comunicaciones con el planeta Marte”.  Revista Sucesos, N°322, 5 noviembre 1908. </vt:lpstr>
      <vt:lpstr>La hipótesis de la vida extraterrestre  después de los canales de Marte</vt:lpstr>
      <vt:lpstr>Algunas ideas: </vt:lpstr>
      <vt:lpstr>El cometa Halley (1910)</vt:lpstr>
      <vt:lpstr>¿Controversia?</vt:lpstr>
      <vt:lpstr>Peligro: Interacción entre la cola del cometa y la atmósfera.</vt:lpstr>
      <vt:lpstr>El Halley en diarios y revistas</vt:lpstr>
      <vt:lpstr>Revista Zig-Zag:</vt:lpstr>
      <vt:lpstr>Presentación de PowerPoint</vt:lpstr>
      <vt:lpstr>Publicidad</vt:lpstr>
      <vt:lpstr>Caricaturas políticas</vt:lpstr>
      <vt:lpstr>Presentación de PowerPoint</vt:lpstr>
      <vt:lpstr>Estrategias de legitimación: Friedrich Ristenpart y el OAN</vt:lpstr>
      <vt:lpstr>“Todas las profecías de Flammarion hechas en febrero y marzo son solo vagas fantasías (…). Los cálculos de mis observaciones (…) fueron anteayer comunicadas por nosotros por cablegrama a los demás observatorios del mundo. Con esto puede ahora calcularse cuándo el cometa pasará por su nodo descendente. (…). La Tierra, sin embargo, habrá pasado ya una hora y 25 minutos antes, por esta línea de nodos, y por consiguiente, no encontraría la cola del cometa” (49).</vt:lpstr>
      <vt:lpstr>Presentación de PowerPoint</vt:lpstr>
      <vt:lpstr>Presentación de PowerPoint</vt:lpstr>
      <vt:lpstr>Presentación de PowerPoint</vt:lpstr>
      <vt:lpstr>Presentación de PowerPoint</vt:lpstr>
      <vt:lpstr>Los astros bajo el escrutinio de la prensa chilena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astros bajo el escrutinio de la prensa chilena </dc:title>
  <dc:creator>Veronica Ramirez</dc:creator>
  <cp:lastModifiedBy>Veronica Ramirez</cp:lastModifiedBy>
  <cp:revision>4</cp:revision>
  <dcterms:created xsi:type="dcterms:W3CDTF">2020-11-12T14:24:38Z</dcterms:created>
  <dcterms:modified xsi:type="dcterms:W3CDTF">2020-11-12T14:51:26Z</dcterms:modified>
</cp:coreProperties>
</file>